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61" r:id="rId5"/>
    <p:sldId id="265" r:id="rId6"/>
    <p:sldId id="262" r:id="rId7"/>
    <p:sldId id="263" r:id="rId8"/>
    <p:sldId id="259" r:id="rId9"/>
    <p:sldId id="280" r:id="rId10"/>
    <p:sldId id="264" r:id="rId11"/>
    <p:sldId id="267" r:id="rId12"/>
    <p:sldId id="268" r:id="rId13"/>
    <p:sldId id="269" r:id="rId14"/>
    <p:sldId id="266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8" r:id="rId23"/>
    <p:sldId id="279" r:id="rId24"/>
    <p:sldId id="282" r:id="rId25"/>
    <p:sldId id="283" r:id="rId26"/>
    <p:sldId id="277" r:id="rId27"/>
  </p:sldIdLst>
  <p:sldSz cx="9144000" cy="6858000" type="screen4x3"/>
  <p:notesSz cx="6858000" cy="9144000"/>
  <p:embeddedFontLst>
    <p:embeddedFont>
      <p:font typeface="Courgette" charset="0"/>
      <p:regular r:id="rId29"/>
    </p:embeddedFont>
    <p:embeddedFont>
      <p:font typeface="Palatino Linotype" pitchFamily="18" charset="0"/>
      <p:regular r:id="rId30"/>
      <p:bold r:id="rId31"/>
      <p:italic r:id="rId32"/>
      <p:boldItalic r:id="rId33"/>
    </p:embeddedFont>
    <p:embeddedFont>
      <p:font typeface="Arial Black" pitchFamily="34" charset="0"/>
      <p:bold r:id="rId34"/>
    </p:embeddedFont>
    <p:embeddedFont>
      <p:font typeface="Calibri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-1206" y="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67105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4544dfaa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4544dfaa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d4544dfaa8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4544dfaa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4544dfaa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d4544dfaa8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7624" y="0"/>
            <a:ext cx="6768752" cy="676875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56713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28603"/>
            <a:ext cx="9144000" cy="65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4" name="Google Shape;114;p16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713" y="6458786"/>
            <a:ext cx="91440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ASOCIACIÓN BOMBEROS VOLUNTARIOS DE PUNTA ALTA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0" y="6191431"/>
            <a:ext cx="9144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DEPARTAMENTO DE CAPACITACIÓN</a:t>
            </a:r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" y="1504947"/>
            <a:ext cx="9131287" cy="47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6145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56713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28603"/>
            <a:ext cx="9144000" cy="65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4" name="Google Shape;114;p16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713" y="6458786"/>
            <a:ext cx="91440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ASOCIACIÓN BOMBEROS VOLUNTARIOS DE PUNTA ALTA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0" y="6191431"/>
            <a:ext cx="9144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DEPARTAMENTO DE CAPACITACIÓN</a:t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731322" y="2768472"/>
            <a:ext cx="796938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" y="1548659"/>
            <a:ext cx="9131287" cy="4642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396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56713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28603"/>
            <a:ext cx="9144000" cy="65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4" name="Google Shape;114;p16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713" y="6458786"/>
            <a:ext cx="91440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ASOCIACIÓN BOMBEROS VOLUNTARIOS DE PUNTA ALTA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0" y="6191431"/>
            <a:ext cx="9144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DEPARTAMENTO DE CAPACITACIÓN</a:t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112735" y="2893728"/>
            <a:ext cx="8906006" cy="156966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ESTADOS DEL INCENDIO</a:t>
            </a:r>
            <a:endParaRPr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51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56713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28603"/>
            <a:ext cx="9144000" cy="65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4" name="Google Shape;114;p16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713" y="6458786"/>
            <a:ext cx="91440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ASOCIACIÓN BOMBEROS VOLUNTARIOS DE PUNTA ALTA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0" y="6191431"/>
            <a:ext cx="9144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DEPARTAMENTO DE CAPACITACIÓN</a:t>
            </a:r>
            <a:endParaRPr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48659"/>
            <a:ext cx="9144001" cy="4679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76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56713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28603"/>
            <a:ext cx="9144000" cy="65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4" name="Google Shape;114;p16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713" y="6458786"/>
            <a:ext cx="91440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ASOCIACIÓN BOMBEROS VOLUNTARIOS DE PUNTA ALTA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0" y="6191431"/>
            <a:ext cx="9144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DEPARTAMENTO DE CAPACITACIÓN</a:t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 rot="-587249">
            <a:off x="731322" y="2768472"/>
            <a:ext cx="796938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8 CuadroTexto"/>
          <p:cNvSpPr txBox="1"/>
          <p:nvPr/>
        </p:nvSpPr>
        <p:spPr>
          <a:xfrm>
            <a:off x="0" y="2382278"/>
            <a:ext cx="9144000" cy="24622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tener en cuenta: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E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Tanto en la 2da etapa (detenido o contenido) como en la 3era etapa (circunscripto). Es posible que el incendio pueda volver a la etapa «fuera de control» </a:t>
            </a:r>
            <a:r>
              <a:rPr lang="es-E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ésto</a:t>
            </a:r>
            <a:r>
              <a:rPr lang="es-E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dependerá de diversos factores.</a:t>
            </a:r>
          </a:p>
          <a:p>
            <a:pPr marL="285750" indent="-285750">
              <a:buFont typeface="Wingdings" pitchFamily="2" charset="2"/>
              <a:buChar char="Ø"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670549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56713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28603"/>
            <a:ext cx="9144000" cy="65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4" name="Google Shape;114;p16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713" y="6458786"/>
            <a:ext cx="91440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ASOCIACIÓN BOMBEROS VOLUNTARIOS DE PUNTA ALTA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0" y="6191431"/>
            <a:ext cx="9144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DEPARTAMENTO DE CAPACITACIÓN</a:t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12713" y="2786757"/>
            <a:ext cx="9131287" cy="156966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PARTES DE UN INCENDIO</a:t>
            </a:r>
            <a:endParaRPr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1586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56713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28603"/>
            <a:ext cx="9144000" cy="65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4" name="Google Shape;114;p16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713" y="6458786"/>
            <a:ext cx="91440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ASOCIACIÓN BOMBEROS VOLUNTARIOS DE PUNTA ALTA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0" y="6191431"/>
            <a:ext cx="9144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DEPARTAMENTO DE CAPACITACIÓN</a:t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 rot="-587249">
            <a:off x="731322" y="2768472"/>
            <a:ext cx="796938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48659"/>
            <a:ext cx="9144001" cy="4679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622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56713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28603"/>
            <a:ext cx="9144000" cy="65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4" name="Google Shape;114;p16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713" y="6458786"/>
            <a:ext cx="91440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ASOCIACIÓN BOMBEROS VOLUNTARIOS DE PUNTA ALTA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0" y="6191431"/>
            <a:ext cx="9144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DEPARTAMENTO DE CAPACITACIÓN</a:t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 rot="-587249">
            <a:off x="731322" y="2768472"/>
            <a:ext cx="796938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85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9667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56713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28603"/>
            <a:ext cx="9144000" cy="65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4" name="Google Shape;114;p16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713" y="6458786"/>
            <a:ext cx="91440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ASOCIACIÓN BOMBEROS VOLUNTARIOS DE PUNTA ALTA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0" y="6191431"/>
            <a:ext cx="9144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DEPARTAMENTO DE CAPACITACIÓN</a:t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 rot="-587249">
            <a:off x="731322" y="2768472"/>
            <a:ext cx="796938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2 Rectángulo"/>
          <p:cNvSpPr/>
          <p:nvPr/>
        </p:nvSpPr>
        <p:spPr>
          <a:xfrm>
            <a:off x="-1" y="1874729"/>
            <a:ext cx="9170223" cy="31700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2000" b="1" u="sng" dirty="0">
                <a:latin typeface="Arial" pitchFamily="34" charset="0"/>
                <a:cs typeface="Arial" pitchFamily="34" charset="0"/>
              </a:rPr>
              <a:t>PRINCIPIOS DE COMBATE</a:t>
            </a:r>
          </a:p>
          <a:p>
            <a:r>
              <a:rPr lang="es-ES" sz="2000" i="1" dirty="0">
                <a:latin typeface="Arial" pitchFamily="34" charset="0"/>
                <a:cs typeface="Arial" pitchFamily="34" charset="0"/>
              </a:rPr>
              <a:t>Se basan en el accionar que puede aplicarse a los 3 elementos del triángulo del fuego para lograr la extinción del incendio.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s-ES" sz="2000" b="1" u="sng" dirty="0">
                <a:latin typeface="Arial" pitchFamily="34" charset="0"/>
                <a:cs typeface="Arial" pitchFamily="34" charset="0"/>
              </a:rPr>
              <a:t>Sofocación</a:t>
            </a:r>
            <a:r>
              <a:rPr lang="es-ES" sz="2000" dirty="0">
                <a:latin typeface="Arial" pitchFamily="34" charset="0"/>
                <a:cs typeface="Arial" pitchFamily="34" charset="0"/>
              </a:rPr>
              <a:t>: Consiste en la eliminación del aire, es decir, su finalidad es interrumpir el proceso de combustión por ausencia de oxigeno. A través de tierra, arena, </a:t>
            </a:r>
            <a:r>
              <a:rPr lang="es-ES" sz="2000" dirty="0" err="1">
                <a:latin typeface="Arial" pitchFamily="34" charset="0"/>
                <a:cs typeface="Arial" pitchFamily="34" charset="0"/>
              </a:rPr>
              <a:t>batefuegos</a:t>
            </a:r>
            <a:r>
              <a:rPr lang="es-ES" sz="2000" dirty="0">
                <a:latin typeface="Arial" pitchFamily="34" charset="0"/>
                <a:cs typeface="Arial" pitchFamily="34" charset="0"/>
              </a:rPr>
              <a:t> o agua.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s-ES" sz="2000" b="1" u="sng" dirty="0">
                <a:latin typeface="Arial" pitchFamily="34" charset="0"/>
                <a:cs typeface="Arial" pitchFamily="34" charset="0"/>
              </a:rPr>
              <a:t>Enfriamiento</a:t>
            </a:r>
            <a:r>
              <a:rPr lang="es-ES" sz="2000" dirty="0">
                <a:latin typeface="Arial" pitchFamily="34" charset="0"/>
                <a:cs typeface="Arial" pitchFamily="34" charset="0"/>
              </a:rPr>
              <a:t>: Reducción o eliminación de la temperatura de los combustibles. Se realiza sobre los mismos utilizando generalmente agua.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s-ES" sz="2000" b="1" u="sng" dirty="0">
                <a:latin typeface="Arial" pitchFamily="34" charset="0"/>
                <a:cs typeface="Arial" pitchFamily="34" charset="0"/>
              </a:rPr>
              <a:t>Neutralización: </a:t>
            </a:r>
            <a:r>
              <a:rPr lang="es-ES" sz="2000" dirty="0">
                <a:latin typeface="Arial" pitchFamily="34" charset="0"/>
                <a:cs typeface="Arial" pitchFamily="34" charset="0"/>
              </a:rPr>
              <a:t>Se busca alterar la disponibilidad del combustible utilizando agua, tierra , separando o aislando los combustibles</a:t>
            </a:r>
            <a:r>
              <a:rPr lang="es-E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5601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56713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28603"/>
            <a:ext cx="9144000" cy="65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4" name="Google Shape;114;p16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713" y="6458786"/>
            <a:ext cx="91440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ASOCIACIÓN BOMBEROS VOLUNTARIOS DE PUNTA ALTA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0" y="6191431"/>
            <a:ext cx="9144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DEPARTAMENTO DE CAPACITACIÓN</a:t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 rot="-587249">
            <a:off x="731322" y="2768472"/>
            <a:ext cx="796938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56713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80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1" y="0"/>
            <a:ext cx="9156712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264233" y="2492896"/>
            <a:ext cx="8640960" cy="1946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s-AR" sz="4800" b="1"/>
              <a:t>Bienvenidos</a:t>
            </a:r>
            <a:endParaRPr sz="2800" b="1"/>
          </a:p>
        </p:txBody>
      </p:sp>
      <p:sp>
        <p:nvSpPr>
          <p:cNvPr id="96" name="Google Shape;96;p14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56713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28603"/>
            <a:ext cx="9144000" cy="65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4" name="Google Shape;114;p16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713" y="6458786"/>
            <a:ext cx="91440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ASOCIACIÓN BOMBEROS VOLUNTARIOS DE PUNTA ALTA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0" y="6191431"/>
            <a:ext cx="9144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DEPARTAMENTO DE CAPACITACIÓN</a:t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 rot="-587249">
            <a:off x="731322" y="2768472"/>
            <a:ext cx="796938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 b="1" i="0" u="none" strike="noStrike" cap="none" dirty="0">
                <a:solidFill>
                  <a:srgbClr val="DF322D"/>
                </a:solidFill>
                <a:latin typeface="Courgette"/>
                <a:ea typeface="Courgette"/>
                <a:cs typeface="Courgette"/>
                <a:sym typeface="Courgette"/>
              </a:rPr>
              <a:t>Muchas gracias!</a:t>
            </a:r>
            <a:endParaRPr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3436"/>
            <a:ext cx="9143999" cy="4537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1574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56713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28603"/>
            <a:ext cx="9144000" cy="65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33" y="339651"/>
            <a:ext cx="813005" cy="48436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4" name="Google Shape;114;p16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713" y="6458786"/>
            <a:ext cx="91440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ASOCIACIÓN BOMBEROS VOLUNTARIOS DE PUNTA ALTA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0" y="6191431"/>
            <a:ext cx="9144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DEPARTAMENTO DE CAPACITACIÓN</a:t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 rot="-587249">
            <a:off x="731322" y="2768472"/>
            <a:ext cx="796938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9140"/>
            <a:ext cx="9143999" cy="543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0362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56713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28603"/>
            <a:ext cx="9144000" cy="65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33" y="108499"/>
            <a:ext cx="1051000" cy="86686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4" name="Google Shape;114;p16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713" y="6458786"/>
            <a:ext cx="91440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ASOCIACIÓN BOMBEROS VOLUNTARIOS DE PUNTA ALTA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0" y="6191431"/>
            <a:ext cx="9144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DEPARTAMENTO DE CAPACITACIÓN</a:t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 rot="-587249">
            <a:off x="731322" y="2768472"/>
            <a:ext cx="796938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89" y="975360"/>
            <a:ext cx="9168889" cy="5253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587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56713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28603"/>
            <a:ext cx="9144000" cy="65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4" name="Google Shape;114;p16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713" y="6458786"/>
            <a:ext cx="91440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ASOCIACIÓN BOMBEROS VOLUNTARIOS DE PUNTA ALTA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0" y="6191431"/>
            <a:ext cx="9144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DEPARTAMENTO DE CAPACITACIÓN</a:t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 rot="-587249">
            <a:off x="731322" y="2768472"/>
            <a:ext cx="796938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8 Rectángulo redondeado"/>
          <p:cNvSpPr/>
          <p:nvPr/>
        </p:nvSpPr>
        <p:spPr>
          <a:xfrm>
            <a:off x="0" y="2045368"/>
            <a:ext cx="9144000" cy="353728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IMPORTANTE!!!</a:t>
            </a:r>
            <a:r>
              <a:rPr lang="es-ES" sz="24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algn="ctr"/>
            <a:endParaRPr lang="es-ES" sz="2400" dirty="0" smtClean="0">
              <a:latin typeface="Arial" pitchFamily="34" charset="0"/>
              <a:cs typeface="Arial" pitchFamily="34" charset="0"/>
            </a:endParaRPr>
          </a:p>
          <a:p>
            <a:pPr algn="ctr"/>
            <a:endParaRPr lang="es-ES" sz="2400" dirty="0" smtClean="0"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es-ES" sz="2400" dirty="0" smtClean="0">
                <a:latin typeface="Arial" pitchFamily="34" charset="0"/>
                <a:cs typeface="Arial" pitchFamily="34" charset="0"/>
              </a:rPr>
              <a:t>En </a:t>
            </a:r>
            <a:r>
              <a:rPr lang="es-ES" sz="2400" i="1" dirty="0" smtClean="0">
                <a:latin typeface="Arial" pitchFamily="34" charset="0"/>
                <a:cs typeface="Arial" pitchFamily="34" charset="0"/>
              </a:rPr>
              <a:t>el </a:t>
            </a:r>
            <a:r>
              <a:rPr lang="es-ES" sz="2400" b="1" i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ataque directo </a:t>
            </a:r>
            <a:r>
              <a:rPr lang="es-ES" sz="2400" b="1" i="1" dirty="0" smtClean="0">
                <a:latin typeface="Arial" pitchFamily="34" charset="0"/>
                <a:cs typeface="Arial" pitchFamily="34" charset="0"/>
              </a:rPr>
              <a:t>el material</a:t>
            </a:r>
            <a:r>
              <a:rPr lang="es-E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ES" sz="2400" dirty="0" smtClean="0">
                <a:latin typeface="Arial" pitchFamily="34" charset="0"/>
                <a:cs typeface="Arial" pitchFamily="34" charset="0"/>
              </a:rPr>
              <a:t>que se extrae de la traza de la línea debe ser arrojado </a:t>
            </a:r>
            <a:r>
              <a:rPr lang="es-ES" sz="2400" b="1" dirty="0" smtClean="0">
                <a:latin typeface="Arial" pitchFamily="34" charset="0"/>
                <a:cs typeface="Arial" pitchFamily="34" charset="0"/>
              </a:rPr>
              <a:t>hacia la parte quemada</a:t>
            </a:r>
            <a:r>
              <a:rPr lang="es-E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endParaRPr lang="es-ES" sz="2400" dirty="0" smtClean="0"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es-ES" sz="2400" dirty="0" smtClean="0">
                <a:latin typeface="Arial" pitchFamily="34" charset="0"/>
                <a:cs typeface="Arial" pitchFamily="34" charset="0"/>
              </a:rPr>
              <a:t>En los </a:t>
            </a:r>
            <a:r>
              <a:rPr lang="es-ES" sz="2400" b="1" i="1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ataques indirectos y paralelo</a:t>
            </a:r>
            <a:r>
              <a:rPr lang="es-ES" sz="2400" dirty="0" smtClean="0">
                <a:latin typeface="Arial" pitchFamily="34" charset="0"/>
                <a:cs typeface="Arial" pitchFamily="34" charset="0"/>
              </a:rPr>
              <a:t>, dicho </a:t>
            </a:r>
            <a:r>
              <a:rPr lang="es-ES" sz="2400" b="1" dirty="0" smtClean="0">
                <a:latin typeface="Arial" pitchFamily="34" charset="0"/>
                <a:cs typeface="Arial" pitchFamily="34" charset="0"/>
              </a:rPr>
              <a:t>materia</a:t>
            </a:r>
            <a:r>
              <a:rPr lang="es-ES" sz="2400" dirty="0" smtClean="0">
                <a:latin typeface="Arial" pitchFamily="34" charset="0"/>
                <a:cs typeface="Arial" pitchFamily="34" charset="0"/>
              </a:rPr>
              <a:t>l debe depositarse </a:t>
            </a:r>
            <a:r>
              <a:rPr lang="es-ES" sz="2400" b="1" dirty="0" smtClean="0">
                <a:latin typeface="Arial" pitchFamily="34" charset="0"/>
                <a:cs typeface="Arial" pitchFamily="34" charset="0"/>
              </a:rPr>
              <a:t>sobre la zona no quemada</a:t>
            </a:r>
            <a:r>
              <a:rPr lang="es-ES" sz="2400" dirty="0" smtClean="0"/>
              <a:t>.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489294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56713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28603"/>
            <a:ext cx="9144000" cy="65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4" name="Google Shape;114;p16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713" y="6458786"/>
            <a:ext cx="91440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ASOCIACIÓN BOMBEROS VOLUNTARIOS DE PUNTA ALTA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0" y="6191431"/>
            <a:ext cx="9144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DEPARTAMENTO DE CAPACITACIÓN</a:t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731322" y="1828800"/>
            <a:ext cx="7969386" cy="373275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Aspectos a tener en cuenta en el combate de un incendio forestal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 smtClean="0"/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s-AR" dirty="0" smtClean="0"/>
              <a:t>Mantenerse </a:t>
            </a:r>
            <a:r>
              <a:rPr lang="es-AR" b="1" dirty="0" smtClean="0"/>
              <a:t>siempre informado </a:t>
            </a:r>
            <a:r>
              <a:rPr lang="es-AR" dirty="0" smtClean="0"/>
              <a:t>sobre las condiciones del clima y el pronóstico.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s-AR" dirty="0" smtClean="0"/>
              <a:t>Observar y mantenerse informado todo el tiempo sobre el comportamiento del incendio.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s-AR" dirty="0" smtClean="0"/>
              <a:t>Cualquier acción sobre el incendio debe ser empleado según comportamiento  actual del mismo y a futuro.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s-AR" b="1" dirty="0" smtClean="0"/>
              <a:t>Buscar siempre rutas de escape</a:t>
            </a:r>
            <a:r>
              <a:rPr lang="es-AR" dirty="0" smtClean="0"/>
              <a:t> y darlas a conocer.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s-AR" dirty="0"/>
              <a:t>Mantenerse </a:t>
            </a:r>
            <a:r>
              <a:rPr lang="es-AR" b="1" dirty="0"/>
              <a:t>alerta y calmado</a:t>
            </a:r>
            <a:r>
              <a:rPr lang="es-AR" dirty="0"/>
              <a:t>, pensar con claridad y actuar con decisión.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s-AR" dirty="0"/>
              <a:t>Mantener </a:t>
            </a:r>
            <a:r>
              <a:rPr lang="es-AR" b="1" dirty="0"/>
              <a:t>comunicación con todo el personal </a:t>
            </a:r>
            <a:r>
              <a:rPr lang="es-AR" dirty="0"/>
              <a:t>que se encuentra trabajando.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s-AR" dirty="0"/>
              <a:t>Dar </a:t>
            </a:r>
            <a:r>
              <a:rPr lang="es-AR" b="1" dirty="0"/>
              <a:t>instrucciones claras y precisas</a:t>
            </a:r>
            <a:r>
              <a:rPr lang="es-AR" dirty="0" smtClean="0"/>
              <a:t>.</a:t>
            </a:r>
          </a:p>
          <a:p>
            <a:pPr marL="285750" lvl="0" indent="-285750">
              <a:buFont typeface="Wingdings" pitchFamily="2" charset="2"/>
              <a:buChar char="Ø"/>
            </a:pPr>
            <a:endParaRPr lang="es-AR" dirty="0"/>
          </a:p>
          <a:p>
            <a:pPr lvl="0"/>
            <a:endParaRPr lang="es-AR" dirty="0"/>
          </a:p>
          <a:p>
            <a:pPr lvl="0" algn="ctr"/>
            <a:r>
              <a:rPr lang="es-AR" dirty="0">
                <a:latin typeface="Arial Black" pitchFamily="34" charset="0"/>
              </a:rPr>
              <a:t>Combatir el incendio teniendo en cuenta en primer medida que </a:t>
            </a:r>
            <a:r>
              <a:rPr lang="es-AR" i="1" dirty="0">
                <a:latin typeface="Arial Black" pitchFamily="34" charset="0"/>
              </a:rPr>
              <a:t>LA SEGURIDAD DEBE SER NUESTRA PRIMERA CONSIDERACIÓN.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s-AR" dirty="0" smtClean="0"/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5720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56713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28603"/>
            <a:ext cx="9144000" cy="65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4" name="Google Shape;114;p16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713" y="6458786"/>
            <a:ext cx="91440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ASOCIACIÓN BOMBEROS VOLUNTARIOS DE PUNTA ALTA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0" y="6191431"/>
            <a:ext cx="9144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DEPARTAMENTO DE CAPACITACIÓN</a:t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175364" y="1402915"/>
            <a:ext cx="8525344" cy="448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s-AR" sz="32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POSIBLES RIESGOS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s-AR" dirty="0" smtClean="0"/>
              <a:t>Terrenos desconocidos.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s-AR" dirty="0" smtClean="0"/>
              <a:t>Trabajo nocturno- poca visión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s-AR" dirty="0" smtClean="0"/>
              <a:t>Zona de escape y de seguridad no identificadas</a:t>
            </a:r>
            <a:endParaRPr lang="es-AR" dirty="0" smtClean="0"/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s-AR" dirty="0" smtClean="0"/>
              <a:t>Desconocimiento de factores locales como vientos, que influyen el comportamiento de incendio.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s-AR" dirty="0" smtClean="0"/>
              <a:t>Desconocimiento de tácticas y plan de actuación.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s-AR" dirty="0" smtClean="0"/>
              <a:t>Incomprensión en las ordenes dadas.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s-AR" dirty="0" smtClean="0"/>
              <a:t>Falta de comunicación entre el personal.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s-AR" dirty="0" smtClean="0"/>
              <a:t>Ataque frontal del incendio (mayor velocidad de propagación)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s-AR" dirty="0" smtClean="0"/>
              <a:t>Línea de fuego con combustibles muy secos, pesados y no quemados. 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s-AR" dirty="0" smtClean="0"/>
              <a:t>Posibilidad de atrapamiento.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s-AR" dirty="0" smtClean="0"/>
              <a:t>Clima mas caluroso y seco no solo influye sobre el comportamiento del incendio, puede verse nuestra condición física alterada.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3758544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56713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28603"/>
            <a:ext cx="9144000" cy="65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4" name="Google Shape;114;p16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713" y="6458786"/>
            <a:ext cx="91440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ASOCIACIÓN BOMBEROS VOLUNTARIOS DE PUNTA ALTA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0" y="6191431"/>
            <a:ext cx="9144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DEPARTAMENTO DE CAPACITACIÓN</a:t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 rot="-587249">
            <a:off x="731322" y="2768472"/>
            <a:ext cx="796938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600" b="1" i="0" u="none" strike="noStrike" cap="none" dirty="0">
                <a:solidFill>
                  <a:srgbClr val="DF322D"/>
                </a:solidFill>
                <a:latin typeface="Courgette"/>
                <a:ea typeface="Courgette"/>
                <a:cs typeface="Courgette"/>
                <a:sym typeface="Courgette"/>
              </a:rPr>
              <a:t>Muchas gracias!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34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1" y="0"/>
            <a:ext cx="9156712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sp>
        <p:nvSpPr>
          <p:cNvPr id="106" name="Google Shape;106;p15"/>
          <p:cNvSpPr txBox="1"/>
          <p:nvPr/>
        </p:nvSpPr>
        <p:spPr>
          <a:xfrm>
            <a:off x="5246294" y="438346"/>
            <a:ext cx="392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264233" y="1967062"/>
            <a:ext cx="86793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b="1" dirty="0"/>
              <a:t>OBJETIVO DE APRENDIZATE: </a:t>
            </a:r>
          </a:p>
          <a:p>
            <a:endParaRPr lang="es-AR" sz="2400" dirty="0" smtClean="0"/>
          </a:p>
          <a:p>
            <a:r>
              <a:rPr lang="es-AR" sz="2400" dirty="0" smtClean="0">
                <a:latin typeface="Palatino Linotype" pitchFamily="18" charset="0"/>
              </a:rPr>
              <a:t>Recordar </a:t>
            </a:r>
            <a:r>
              <a:rPr lang="es-AR" sz="2400" dirty="0">
                <a:latin typeface="Palatino Linotype" pitchFamily="18" charset="0"/>
              </a:rPr>
              <a:t>y reconocer las nociones básicas a cerca de: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s-ES" sz="2400" dirty="0">
                <a:latin typeface="Palatino Linotype" pitchFamily="18" charset="0"/>
              </a:rPr>
              <a:t>Los comportamientos principales de un incendio forestal (partes, formas de propagación y estados del incendio).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s-ES" sz="2400" dirty="0">
                <a:latin typeface="Palatino Linotype" pitchFamily="18" charset="0"/>
              </a:rPr>
              <a:t>Habilidades técnicas y operativas en los incendios forestales.</a:t>
            </a:r>
          </a:p>
          <a:p>
            <a:endParaRPr lang="es-ES" sz="2400" dirty="0">
              <a:latin typeface="Palatino Linotype" pitchFamily="18" charset="0"/>
            </a:endParaRPr>
          </a:p>
          <a:p>
            <a:pPr algn="just"/>
            <a:r>
              <a:rPr lang="es-ES" sz="2400" i="1" dirty="0">
                <a:latin typeface="Palatino Linotype" pitchFamily="18" charset="0"/>
              </a:rPr>
              <a:t>Aclaración: La capacitación se contextualizará a la topografía de nuestra localidad y a las herramientas de nuestro cuartel.</a:t>
            </a:r>
            <a:endParaRPr lang="es-AR" sz="2400" i="1" dirty="0">
              <a:latin typeface="Palatino Linotype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1" y="0"/>
            <a:ext cx="9156712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sp>
        <p:nvSpPr>
          <p:cNvPr id="106" name="Google Shape;106;p15"/>
          <p:cNvSpPr txBox="1"/>
          <p:nvPr/>
        </p:nvSpPr>
        <p:spPr>
          <a:xfrm>
            <a:off x="5246294" y="438346"/>
            <a:ext cx="392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264233" y="1564885"/>
            <a:ext cx="83172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</a:pPr>
            <a:r>
              <a:rPr lang="es-ES" sz="2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  <a:ea typeface="+mn-ea"/>
                <a:cs typeface="+mn-cs"/>
              </a:rPr>
              <a:t>Recordamos el EPP adecuado en los incendios forestales. pastos.</a:t>
            </a:r>
          </a:p>
        </p:txBody>
      </p:sp>
      <p:sp>
        <p:nvSpPr>
          <p:cNvPr id="8" name="7 Rectángulo"/>
          <p:cNvSpPr/>
          <p:nvPr/>
        </p:nvSpPr>
        <p:spPr>
          <a:xfrm>
            <a:off x="6361" y="2765411"/>
            <a:ext cx="65913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1.</a:t>
            </a:r>
            <a:r>
              <a:rPr lang="es-ES" sz="22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Chaquetón </a:t>
            </a:r>
            <a:r>
              <a:rPr lang="es-ES" sz="22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y pantalón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se encargan de cubrir el cuello, busto, los brazos hasta las muñecas</a:t>
            </a:r>
            <a:r>
              <a:rPr lang="es-E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piernas y tobillos. </a:t>
            </a:r>
            <a:endParaRPr lang="es-ES" sz="2200" dirty="0" smtClean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s-E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Debe 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ser </a:t>
            </a:r>
            <a:r>
              <a:rPr lang="es-E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ligero, confortable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, ergonómico, de alta visibilidad, con muchos bolsillos y refuerzos.</a:t>
            </a:r>
          </a:p>
          <a:p>
            <a:pPr algn="just"/>
            <a:r>
              <a:rPr lang="es-E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2. 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El </a:t>
            </a:r>
            <a:r>
              <a:rPr lang="es-ES" sz="22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calzado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debe ser fuerte, elaborado en cuero, con </a:t>
            </a:r>
            <a:r>
              <a:rPr lang="es-E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suela resistente 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al rozamiento, a las altas temperaturas y provisto de media caña</a:t>
            </a:r>
            <a:r>
              <a:rPr lang="es-E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r>
              <a:rPr lang="es-E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3. </a:t>
            </a:r>
            <a:r>
              <a:rPr lang="es-ES" sz="22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Guantes</a:t>
            </a:r>
            <a:r>
              <a:rPr lang="es-E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 de incendio forestal.</a:t>
            </a:r>
          </a:p>
          <a:p>
            <a:pPr algn="just"/>
            <a:r>
              <a:rPr lang="es-E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4. </a:t>
            </a:r>
            <a:r>
              <a:rPr lang="es-ES" sz="22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Casco</a:t>
            </a:r>
            <a:r>
              <a:rPr lang="es-E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 debe ser liviano con protección ocular (antiparras).</a:t>
            </a:r>
          </a:p>
          <a:p>
            <a:pPr algn="just"/>
            <a:r>
              <a:rPr lang="es-E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5. </a:t>
            </a:r>
            <a:r>
              <a:rPr lang="es-ES" sz="22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Capucha ignifuga</a:t>
            </a:r>
            <a:r>
              <a:rPr lang="es-E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ES" sz="22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2129686"/>
            <a:ext cx="2476500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006" y="1018868"/>
            <a:ext cx="795794" cy="1059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9851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56713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28603"/>
            <a:ext cx="9144000" cy="65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4" name="Google Shape;114;p16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713" y="6458786"/>
            <a:ext cx="91440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ASOCIACIÓN BOMBEROS VOLUNTARIOS DE PUNTA ALTA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0" y="6191431"/>
            <a:ext cx="9144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DEPARTAMENTO DE CAPACITACIÓN</a:t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600020" y="3031519"/>
            <a:ext cx="796938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TRIÁNGULO DEL FUEGO</a:t>
            </a:r>
            <a:endParaRPr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4418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1" y="0"/>
            <a:ext cx="9156712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96" name="Google Shape;96;p14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15" y="1548659"/>
            <a:ext cx="4081223" cy="486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" y="2686877"/>
            <a:ext cx="3140075" cy="304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5400889" y="2686877"/>
            <a:ext cx="361473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dirty="0" smtClean="0">
                <a:latin typeface="+mn-lt"/>
                <a:cs typeface="Arial" pitchFamily="34" charset="0"/>
              </a:rPr>
              <a:t>Elementos involucrados en el proceso de combustión.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s-E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COMBUSTIBLE</a:t>
            </a:r>
            <a:r>
              <a:rPr lang="es-ES" sz="2000" b="1" dirty="0">
                <a:solidFill>
                  <a:srgbClr val="00B050"/>
                </a:solidFill>
                <a:latin typeface="+mn-lt"/>
                <a:cs typeface="Arial" pitchFamily="34" charset="0"/>
              </a:rPr>
              <a:t>: </a:t>
            </a:r>
            <a:r>
              <a:rPr lang="es-ES" sz="2000" dirty="0">
                <a:latin typeface="+mn-lt"/>
                <a:cs typeface="Arial" pitchFamily="34" charset="0"/>
              </a:rPr>
              <a:t>Los </a:t>
            </a:r>
            <a:r>
              <a:rPr lang="es-ES" sz="2000" dirty="0" smtClean="0">
                <a:latin typeface="+mn-lt"/>
                <a:cs typeface="Arial" pitchFamily="34" charset="0"/>
              </a:rPr>
              <a:t>materiales que </a:t>
            </a:r>
            <a:r>
              <a:rPr lang="es-ES" sz="2000" dirty="0">
                <a:latin typeface="+mn-lt"/>
                <a:cs typeface="Arial" pitchFamily="34" charset="0"/>
              </a:rPr>
              <a:t>alimentan a los incendios forestales son </a:t>
            </a:r>
            <a:r>
              <a:rPr lang="es-ES" sz="2000" dirty="0" smtClean="0">
                <a:latin typeface="+mn-lt"/>
                <a:cs typeface="Arial" pitchFamily="34" charset="0"/>
              </a:rPr>
              <a:t>vegetales</a:t>
            </a:r>
            <a:r>
              <a:rPr lang="es-ES" sz="2000" dirty="0">
                <a:latin typeface="+mn-lt"/>
                <a:cs typeface="Arial" pitchFamily="34" charset="0"/>
              </a:rPr>
              <a:t>.</a:t>
            </a:r>
            <a:endParaRPr lang="es-ES" sz="2000" dirty="0" smtClean="0">
              <a:latin typeface="+mn-lt"/>
              <a:cs typeface="Arial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s-E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OXIGENO:</a:t>
            </a:r>
            <a:r>
              <a:rPr lang="es-E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cs typeface="Arial" pitchFamily="34" charset="0"/>
              </a:rPr>
              <a:t> </a:t>
            </a:r>
            <a:r>
              <a:rPr lang="es-ES" sz="2000" dirty="0" smtClean="0">
                <a:latin typeface="+mn-lt"/>
                <a:cs typeface="Arial" pitchFamily="34" charset="0"/>
              </a:rPr>
              <a:t>Gas  que se encuentra en el aire.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CALOR:</a:t>
            </a:r>
            <a:r>
              <a:rPr lang="es-ES" sz="2000" dirty="0" smtClean="0">
                <a:solidFill>
                  <a:srgbClr val="FF0000"/>
                </a:solidFill>
                <a:latin typeface="+mn-lt"/>
                <a:cs typeface="Arial" pitchFamily="34" charset="0"/>
              </a:rPr>
              <a:t> </a:t>
            </a:r>
            <a:r>
              <a:rPr lang="es-ES" sz="2000" dirty="0" smtClean="0">
                <a:latin typeface="+mn-lt"/>
                <a:cs typeface="Arial" pitchFamily="34" charset="0"/>
              </a:rPr>
              <a:t>Forma de energía medible a través de la temperatura.</a:t>
            </a:r>
            <a:endParaRPr lang="es-ES" sz="2000" dirty="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00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1" y="0"/>
            <a:ext cx="9156712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96" name="Google Shape;96;p14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" y="0"/>
            <a:ext cx="9163861" cy="6475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781" y="304641"/>
            <a:ext cx="7437437" cy="134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3599"/>
            <a:ext cx="9297133" cy="143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1722"/>
            <a:ext cx="9297133" cy="163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9524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56713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28603"/>
            <a:ext cx="9144000" cy="65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4" name="Google Shape;114;p16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713" y="6458786"/>
            <a:ext cx="91440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ASOCIACIÓN BOMBEROS VOLUNTARIOS DE PUNTA ALTA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0" y="6191431"/>
            <a:ext cx="9144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DEPARTAMENTO DE CAPACITACIÓN</a:t>
            </a:r>
            <a:endParaRPr/>
          </a:p>
        </p:txBody>
      </p:sp>
      <p:sp>
        <p:nvSpPr>
          <p:cNvPr id="3" name="2 Rectángulo"/>
          <p:cNvSpPr/>
          <p:nvPr/>
        </p:nvSpPr>
        <p:spPr>
          <a:xfrm>
            <a:off x="2711707" y="1531565"/>
            <a:ext cx="43028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Comportamiento del fuego</a:t>
            </a:r>
            <a:endParaRPr lang="es-AR" sz="3200" dirty="0"/>
          </a:p>
        </p:txBody>
      </p:sp>
      <p:sp>
        <p:nvSpPr>
          <p:cNvPr id="5" name="4 Rectángulo"/>
          <p:cNvSpPr/>
          <p:nvPr/>
        </p:nvSpPr>
        <p:spPr>
          <a:xfrm>
            <a:off x="264233" y="2628781"/>
            <a:ext cx="872945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400" i="1" dirty="0"/>
              <a:t>Factores que inciden sobre el comportamiento (intensidad y velocidad de propagación):</a:t>
            </a:r>
          </a:p>
          <a:p>
            <a:pPr>
              <a:buFont typeface="Wingdings" pitchFamily="2" charset="2"/>
              <a:buChar char="Ø"/>
            </a:pPr>
            <a:r>
              <a:rPr lang="es-ES" sz="2400" dirty="0"/>
              <a:t>El </a:t>
            </a:r>
            <a:r>
              <a:rPr lang="es-ES" sz="2400" b="1" dirty="0"/>
              <a:t>tipo</a:t>
            </a:r>
            <a:r>
              <a:rPr lang="es-ES" sz="2400" dirty="0"/>
              <a:t>, cantidad y tamaño del combustible. </a:t>
            </a:r>
          </a:p>
          <a:p>
            <a:pPr>
              <a:buFont typeface="Wingdings" pitchFamily="2" charset="2"/>
              <a:buChar char="Ø"/>
            </a:pPr>
            <a:r>
              <a:rPr lang="es-ES" sz="2400" dirty="0"/>
              <a:t>La </a:t>
            </a:r>
            <a:r>
              <a:rPr lang="es-ES" sz="2400" b="1" dirty="0"/>
              <a:t>topografía</a:t>
            </a:r>
            <a:r>
              <a:rPr lang="es-ES" sz="2400" dirty="0"/>
              <a:t>, es decir, pendiente, exposición, altura del terreno y relieve.</a:t>
            </a:r>
          </a:p>
          <a:p>
            <a:pPr>
              <a:buFont typeface="Wingdings" pitchFamily="2" charset="2"/>
              <a:buChar char="Ø"/>
            </a:pPr>
            <a:r>
              <a:rPr lang="es-ES" sz="2400" dirty="0"/>
              <a:t>Y la </a:t>
            </a:r>
            <a:r>
              <a:rPr lang="es-ES" sz="2400" b="1" dirty="0"/>
              <a:t>meteorología</a:t>
            </a:r>
            <a:r>
              <a:rPr lang="es-ES" sz="2400" dirty="0"/>
              <a:t>:  temperatura, humedad relativa, vientos, etc.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56713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28603"/>
            <a:ext cx="9144000" cy="65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233" y="108499"/>
            <a:ext cx="1440160" cy="14401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4" name="Google Shape;114;p16"/>
          <p:cNvSpPr txBox="1"/>
          <p:nvPr/>
        </p:nvSpPr>
        <p:spPr>
          <a:xfrm>
            <a:off x="5246294" y="438346"/>
            <a:ext cx="39239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CAPACITACIÓN 2021</a:t>
            </a:r>
            <a:endParaRPr sz="2400" b="1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713" y="6458786"/>
            <a:ext cx="91440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ASOCIACIÓN BOMBEROS VOLUNTARIOS DE PUNTA ALTA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0" y="6191431"/>
            <a:ext cx="9144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 b="1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DEPARTAMENTO DE CAPACITACIÓN</a:t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731322" y="2768472"/>
            <a:ext cx="796938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FORMAS DE PROPAGACIÓN DE CALOR</a:t>
            </a:r>
            <a:endParaRPr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02149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917</Words>
  <Application>Microsoft Office PowerPoint</Application>
  <PresentationFormat>Presentación en pantalla (4:3)</PresentationFormat>
  <Paragraphs>134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Arial</vt:lpstr>
      <vt:lpstr>Wingdings</vt:lpstr>
      <vt:lpstr>Courgette</vt:lpstr>
      <vt:lpstr>Palatino Linotype</vt:lpstr>
      <vt:lpstr>Arial Black</vt:lpstr>
      <vt:lpstr>Calibri</vt:lpstr>
      <vt:lpstr>Tema de Office</vt:lpstr>
      <vt:lpstr>Presentación de PowerPoint</vt:lpstr>
      <vt:lpstr>Bienvenidos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liliana gonzalez</dc:creator>
  <cp:lastModifiedBy>liliana gonzalez</cp:lastModifiedBy>
  <cp:revision>10</cp:revision>
  <dcterms:modified xsi:type="dcterms:W3CDTF">2021-08-31T15:53:06Z</dcterms:modified>
</cp:coreProperties>
</file>